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992" r:id="rId2"/>
    <p:sldId id="1036" r:id="rId3"/>
    <p:sldId id="1050" r:id="rId4"/>
    <p:sldId id="1042" r:id="rId5"/>
    <p:sldId id="1043" r:id="rId6"/>
    <p:sldId id="1044" r:id="rId7"/>
    <p:sldId id="1037" r:id="rId8"/>
    <p:sldId id="1046" r:id="rId9"/>
    <p:sldId id="1047" r:id="rId10"/>
    <p:sldId id="1038" r:id="rId11"/>
    <p:sldId id="1048" r:id="rId12"/>
    <p:sldId id="1039" r:id="rId13"/>
    <p:sldId id="1041" r:id="rId14"/>
    <p:sldId id="1040" r:id="rId15"/>
    <p:sldId id="1045" r:id="rId16"/>
    <p:sldId id="1049" r:id="rId17"/>
  </p:sldIdLst>
  <p:sldSz cx="9144000" cy="6858000" type="screen4x3"/>
  <p:notesSz cx="6877050" cy="10002838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1" userDrawn="1">
          <p15:clr>
            <a:srgbClr val="A4A3A4"/>
          </p15:clr>
        </p15:guide>
        <p15:guide id="2" pos="216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Quyen, Dao Nhat" initials="QDN" lastIdx="1" clrIdx="0"/>
  <p:cmAuthor id="1" name="rlorato" initials="r" lastIdx="1" clrIdx="1"/>
  <p:cmAuthor id="2" name="dedwards" initials="d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3300"/>
    <a:srgbClr val="FF9900"/>
    <a:srgbClr val="4D28A8"/>
    <a:srgbClr val="582EC0"/>
    <a:srgbClr val="5646CA"/>
    <a:srgbClr val="00FFFF"/>
    <a:srgbClr val="EDF67E"/>
    <a:srgbClr val="11C1FF"/>
    <a:srgbClr val="E6C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84603" autoAdjust="0"/>
  </p:normalViewPr>
  <p:slideViewPr>
    <p:cSldViewPr>
      <p:cViewPr varScale="1">
        <p:scale>
          <a:sx n="73" d="100"/>
          <a:sy n="73" d="100"/>
        </p:scale>
        <p:origin x="10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262" y="-120"/>
      </p:cViewPr>
      <p:guideLst>
        <p:guide orient="horz" pos="3151"/>
        <p:guide pos="216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9346" cy="500702"/>
          </a:xfrm>
          <a:prstGeom prst="rect">
            <a:avLst/>
          </a:prstGeom>
        </p:spPr>
        <p:txBody>
          <a:bodyPr vert="horz" lIns="94630" tIns="47315" rIns="94630" bIns="4731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6068" y="1"/>
            <a:ext cx="2979346" cy="500702"/>
          </a:xfrm>
          <a:prstGeom prst="rect">
            <a:avLst/>
          </a:prstGeom>
        </p:spPr>
        <p:txBody>
          <a:bodyPr vert="horz" lIns="94630" tIns="47315" rIns="94630" bIns="47315" rtlCol="0"/>
          <a:lstStyle>
            <a:lvl1pPr algn="r">
              <a:defRPr sz="1300"/>
            </a:lvl1pPr>
          </a:lstStyle>
          <a:p>
            <a:fld id="{2C975C36-B16C-4D28-8FD2-11378953343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00538"/>
            <a:ext cx="2979346" cy="500701"/>
          </a:xfrm>
          <a:prstGeom prst="rect">
            <a:avLst/>
          </a:prstGeom>
        </p:spPr>
        <p:txBody>
          <a:bodyPr vert="horz" lIns="94630" tIns="47315" rIns="94630" bIns="4731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6068" y="9500538"/>
            <a:ext cx="2979346" cy="500701"/>
          </a:xfrm>
          <a:prstGeom prst="rect">
            <a:avLst/>
          </a:prstGeom>
        </p:spPr>
        <p:txBody>
          <a:bodyPr vert="horz" lIns="94630" tIns="47315" rIns="94630" bIns="47315" rtlCol="0" anchor="b"/>
          <a:lstStyle>
            <a:lvl1pPr algn="r">
              <a:defRPr sz="1300"/>
            </a:lvl1pPr>
          </a:lstStyle>
          <a:p>
            <a:fld id="{78B298E7-4310-4D55-BEA8-D2D911E32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98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9346" cy="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0" tIns="47315" rIns="94630" bIns="4731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6068" y="1"/>
            <a:ext cx="2979346" cy="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0" tIns="47315" rIns="94630" bIns="473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49300"/>
            <a:ext cx="5003800" cy="3752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542" y="4751070"/>
            <a:ext cx="5501967" cy="450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0" tIns="47315" rIns="94630" bIns="473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500538"/>
            <a:ext cx="2979346" cy="50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0" tIns="47315" rIns="94630" bIns="4731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6068" y="9500538"/>
            <a:ext cx="2979346" cy="50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0" tIns="47315" rIns="94630" bIns="473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BDF6867-A5E2-4F29-A1E0-EC915230F1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40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7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9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8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6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40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2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4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85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F6867-A5E2-4F29-A1E0-EC915230F14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9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C7464-B5BD-4AC6-82E6-195B5C6064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B4FA9-4CD2-40DC-9763-87F85D4A9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400800"/>
            <a:ext cx="2133600" cy="323850"/>
          </a:xfr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vider Slide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82EC0"/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838200"/>
            <a:ext cx="8534400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477000"/>
            <a:ext cx="2133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B6355688-A473-4F9C-955C-8E987B2989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228600" y="304800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6477000" y="304800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endParaRPr lang="en-US" sz="12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032502"/>
            <a:ext cx="1422400" cy="6095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4" r:id="rId2"/>
    <p:sldLayoutId id="2147483653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itchFamily="34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49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919163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tabLst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838200"/>
            <a:ext cx="8000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UNIVERSITY of EXETER</a:t>
            </a:r>
          </a:p>
          <a:p>
            <a:pPr algn="ctr"/>
            <a:endParaRPr lang="en-GB" b="1" dirty="0"/>
          </a:p>
          <a:p>
            <a:pPr algn="ctr"/>
            <a:r>
              <a:rPr lang="en-GB" b="1" dirty="0" smtClean="0"/>
              <a:t>Jackson-Grime-Davies Summer Internship </a:t>
            </a:r>
            <a:r>
              <a:rPr lang="en-GB" b="1" dirty="0" smtClean="0"/>
              <a:t>2021</a:t>
            </a:r>
          </a:p>
          <a:p>
            <a:pPr algn="ctr"/>
            <a:r>
              <a:rPr lang="en-GB" b="1" dirty="0" smtClean="0"/>
              <a:t> </a:t>
            </a:r>
            <a:endParaRPr lang="en-GB" b="1" dirty="0" smtClean="0"/>
          </a:p>
          <a:p>
            <a:pPr algn="ctr"/>
            <a:r>
              <a:rPr lang="en-GB" b="1" dirty="0" smtClean="0"/>
              <a:t>Introductory  Zoom </a:t>
            </a:r>
            <a:r>
              <a:rPr lang="en-GB" b="1" dirty="0" smtClean="0"/>
              <a:t>Meeting</a:t>
            </a:r>
            <a:endParaRPr lang="en-GB" b="1" dirty="0" smtClean="0"/>
          </a:p>
          <a:p>
            <a:pPr algn="ctr"/>
            <a:endParaRPr lang="en-GB" b="1" dirty="0" smtClean="0"/>
          </a:p>
          <a:p>
            <a:pPr algn="ctr"/>
            <a:r>
              <a:rPr lang="en-GB" b="1" dirty="0" smtClean="0"/>
              <a:t>Dr Mick Jackson - June 2021</a:t>
            </a:r>
            <a:endParaRPr lang="en-GB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91" y="3447494"/>
            <a:ext cx="5181600" cy="2261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65" y="5791200"/>
            <a:ext cx="756235" cy="922160"/>
          </a:xfrm>
          <a:prstGeom prst="rect">
            <a:avLst/>
          </a:prstGeom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5" y="3970717"/>
            <a:ext cx="1889793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2" y="5589410"/>
            <a:ext cx="1284514" cy="1123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733539"/>
            <a:ext cx="1635035" cy="922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709410"/>
            <a:ext cx="1531024" cy="1003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715" y="4805742"/>
            <a:ext cx="1784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1979 - 1983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367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143000"/>
            <a:ext cx="716450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Value of Internships to you</a:t>
            </a: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Do I want to do research or PhD after graduating?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Gain </a:t>
            </a:r>
            <a:r>
              <a:rPr lang="en-GB" u="sng" dirty="0"/>
              <a:t>p</a:t>
            </a:r>
            <a:r>
              <a:rPr lang="en-GB" u="sng" dirty="0" smtClean="0"/>
              <a:t>aid</a:t>
            </a:r>
            <a:r>
              <a:rPr lang="en-GB" dirty="0" smtClean="0"/>
              <a:t> </a:t>
            </a:r>
            <a:r>
              <a:rPr lang="en-GB" dirty="0" smtClean="0"/>
              <a:t>(£1500) work </a:t>
            </a:r>
            <a:r>
              <a:rPr lang="en-GB" dirty="0" smtClean="0"/>
              <a:t>experience as research team </a:t>
            </a:r>
            <a:r>
              <a:rPr lang="en-GB" dirty="0" smtClean="0"/>
              <a:t>member for a 6-8 week period in July/August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What's it like to be part of a project team in academia?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“My first piece of fundamental thinking” – prepare for final year project/ MSc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Make a contribution &amp; </a:t>
            </a:r>
            <a:r>
              <a:rPr lang="en-GB" u="sng" dirty="0" smtClean="0"/>
              <a:t>record</a:t>
            </a:r>
            <a:r>
              <a:rPr lang="en-GB" dirty="0" smtClean="0"/>
              <a:t> the achievement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b="1" i="1" dirty="0" smtClean="0"/>
              <a:t>…..Good </a:t>
            </a:r>
            <a:r>
              <a:rPr lang="en-GB" b="1" i="1" dirty="0" smtClean="0"/>
              <a:t>for the CV &amp; getting a job!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3364634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143000"/>
            <a:ext cx="792650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What past Interns &amp; their supervisors say:</a:t>
            </a:r>
            <a:endParaRPr lang="en-GB" sz="2400" b="1" dirty="0" smtClean="0"/>
          </a:p>
          <a:p>
            <a:endParaRPr lang="en-GB" dirty="0" smtClean="0"/>
          </a:p>
          <a:p>
            <a:r>
              <a:rPr lang="en-GB" sz="1800" b="1" dirty="0" smtClean="0"/>
              <a:t>Natalie </a:t>
            </a:r>
            <a:r>
              <a:rPr lang="en-GB" sz="1800" b="1" dirty="0"/>
              <a:t>2018 </a:t>
            </a:r>
            <a:r>
              <a:rPr lang="en-GB" sz="1800" dirty="0" smtClean="0"/>
              <a:t>– “I really knew that I wanted to </a:t>
            </a:r>
            <a:r>
              <a:rPr lang="en-GB" sz="1800" dirty="0"/>
              <a:t>do career </a:t>
            </a:r>
            <a:r>
              <a:rPr lang="en-GB" sz="1800" dirty="0" smtClean="0"/>
              <a:t>research but </a:t>
            </a:r>
            <a:r>
              <a:rPr lang="en-GB" sz="1800" dirty="0"/>
              <a:t>found the experience increased </a:t>
            </a:r>
            <a:r>
              <a:rPr lang="en-GB" sz="1800" dirty="0" smtClean="0"/>
              <a:t>my feeling </a:t>
            </a:r>
            <a:r>
              <a:rPr lang="en-GB" sz="1800" dirty="0"/>
              <a:t>of independence and </a:t>
            </a:r>
            <a:r>
              <a:rPr lang="en-GB" sz="1800" dirty="0" smtClean="0"/>
              <a:t>I had a feeling of pride in my contribution” </a:t>
            </a:r>
          </a:p>
          <a:p>
            <a:endParaRPr lang="en-GB" sz="1800" dirty="0"/>
          </a:p>
          <a:p>
            <a:r>
              <a:rPr lang="en-GB" sz="1800" b="1" dirty="0" smtClean="0"/>
              <a:t>Jay </a:t>
            </a:r>
            <a:r>
              <a:rPr lang="en-GB" sz="1800" b="1" dirty="0"/>
              <a:t>2019 </a:t>
            </a:r>
            <a:r>
              <a:rPr lang="en-GB" sz="1800" dirty="0"/>
              <a:t>– “As well as learning how to effectively plan, over the course of the internship I feel that my ability to work independently and my confidence when doing so has been increased”. </a:t>
            </a:r>
            <a:endParaRPr lang="en-GB" sz="1800" dirty="0" smtClean="0"/>
          </a:p>
          <a:p>
            <a:endParaRPr lang="en-GB" sz="1800" dirty="0"/>
          </a:p>
          <a:p>
            <a:r>
              <a:rPr lang="en-GB" sz="1800" b="1" dirty="0" smtClean="0"/>
              <a:t>Supervisor Dr </a:t>
            </a:r>
            <a:r>
              <a:rPr lang="en-GB" sz="1800" b="1" dirty="0"/>
              <a:t>Nick </a:t>
            </a:r>
            <a:r>
              <a:rPr lang="en-GB" sz="1800" b="1" dirty="0" smtClean="0"/>
              <a:t>Stone 2020 </a:t>
            </a:r>
            <a:r>
              <a:rPr lang="en-GB" sz="1800" dirty="0" smtClean="0"/>
              <a:t>- “with </a:t>
            </a:r>
            <a:r>
              <a:rPr lang="en-GB" sz="1800" dirty="0"/>
              <a:t>a little more follow up work by others, you have the possibility of co-authoring a paper with the </a:t>
            </a:r>
            <a:r>
              <a:rPr lang="en-GB" sz="1800" dirty="0" smtClean="0"/>
              <a:t>team”</a:t>
            </a:r>
            <a:endParaRPr lang="en-GB" sz="1800" dirty="0"/>
          </a:p>
          <a:p>
            <a:endParaRPr lang="en-GB" sz="1800" dirty="0" smtClean="0"/>
          </a:p>
          <a:p>
            <a:r>
              <a:rPr lang="en-GB" sz="1800" b="1" dirty="0" smtClean="0"/>
              <a:t>Eira 2020 </a:t>
            </a:r>
            <a:r>
              <a:rPr lang="en-GB" sz="1800" dirty="0" smtClean="0"/>
              <a:t>– “My </a:t>
            </a:r>
            <a:r>
              <a:rPr lang="en-GB" sz="1800" dirty="0"/>
              <a:t>JGD internship has been crucial in helping me secure a PhD without a master's level qualification by providing me with further experience of independent and self-led research. The internship confirmed my commitment to pursuing a career in research and has given me the confidence to apply for a </a:t>
            </a:r>
            <a:r>
              <a:rPr lang="en-GB" sz="1800" dirty="0" smtClean="0"/>
              <a:t>PhD….”</a:t>
            </a:r>
            <a:r>
              <a:rPr lang="en-GB" sz="1800" dirty="0"/>
              <a:t> </a:t>
            </a:r>
          </a:p>
          <a:p>
            <a:endParaRPr lang="en-GB" sz="1800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1373157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53249"/>
            <a:ext cx="716450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 smtClean="0"/>
          </a:p>
          <a:p>
            <a:pPr algn="ctr"/>
            <a:r>
              <a:rPr lang="en-GB" sz="2800" b="1" dirty="0" smtClean="0"/>
              <a:t>Potential Employer's View</a:t>
            </a:r>
            <a:endParaRPr lang="en-GB" sz="2800" b="1" dirty="0"/>
          </a:p>
          <a:p>
            <a:pPr algn="ctr"/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Demonstrates an inquisitive mind - determination to pursue an area of interest – </a:t>
            </a:r>
            <a:r>
              <a:rPr lang="en-GB" dirty="0" smtClean="0"/>
              <a:t>and test </a:t>
            </a:r>
            <a:r>
              <a:rPr lang="en-GB" dirty="0" smtClean="0"/>
              <a:t>the outcome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Demonstrates achievement: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600" dirty="0" smtClean="0"/>
              <a:t>Self-motivation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600" dirty="0" smtClean="0"/>
              <a:t>Working independently but as part of a successful team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600" dirty="0" smtClean="0"/>
              <a:t>Imagination &amp; creativity – Joined up Thinking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600" dirty="0" smtClean="0"/>
              <a:t>Planning, Design &amp; Analysis – you define the project proposal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600" dirty="0" smtClean="0"/>
              <a:t>Commitment to required </a:t>
            </a:r>
            <a:r>
              <a:rPr lang="en-GB" sz="1600" u="sng" dirty="0" smtClean="0"/>
              <a:t>quality</a:t>
            </a:r>
            <a:r>
              <a:rPr lang="en-GB" sz="1600" dirty="0" smtClean="0"/>
              <a:t> of outcome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600" dirty="0" smtClean="0"/>
              <a:t>Technical &amp; Communication </a:t>
            </a:r>
            <a:r>
              <a:rPr lang="en-GB" sz="1600" dirty="0" smtClean="0"/>
              <a:t>skills honed</a:t>
            </a:r>
            <a:endParaRPr lang="en-GB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Demonstrate ability to see things differently?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Demonstrate ability to respond to change or difficulty?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i="1" dirty="0" smtClean="0"/>
              <a:t>Equals …..Competence </a:t>
            </a:r>
            <a:r>
              <a:rPr lang="en-GB" b="1" i="1" dirty="0" smtClean="0"/>
              <a:t>&amp; Employability!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1114342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969228"/>
            <a:ext cx="716450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What makes a “Good Project”?</a:t>
            </a:r>
          </a:p>
          <a:p>
            <a:pPr algn="ctr"/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Original research angle and or topical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Obvious linkage with a current research </a:t>
            </a:r>
            <a:r>
              <a:rPr lang="en-GB" dirty="0"/>
              <a:t>programme - More than just collecting data (</a:t>
            </a:r>
            <a:r>
              <a:rPr lang="en-GB" dirty="0" smtClean="0"/>
              <a:t>experimental </a:t>
            </a:r>
            <a:r>
              <a:rPr lang="en-GB" u="sng" dirty="0"/>
              <a:t>&amp; modelling</a:t>
            </a:r>
            <a:r>
              <a:rPr lang="en-GB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Clear desire for student and researcher to collaborate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Ability to “get results” in 6 weeks - </a:t>
            </a:r>
            <a:r>
              <a:rPr lang="en-GB" b="1" u="sng" dirty="0" smtClean="0"/>
              <a:t>Realistic</a:t>
            </a:r>
            <a:r>
              <a:rPr lang="en-GB" dirty="0" smtClean="0"/>
              <a:t> objectives and timeframe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Provision to deal with setbacks – remember……….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	– </a:t>
            </a:r>
            <a:r>
              <a:rPr lang="en-GB" b="1" dirty="0" err="1" smtClean="0">
                <a:solidFill>
                  <a:srgbClr val="FF0000"/>
                </a:solidFill>
              </a:rPr>
              <a:t>ve</a:t>
            </a:r>
            <a:r>
              <a:rPr lang="en-GB" b="1" dirty="0" smtClean="0">
                <a:solidFill>
                  <a:srgbClr val="FF0000"/>
                </a:solidFill>
              </a:rPr>
              <a:t> result ……….</a:t>
            </a:r>
            <a:r>
              <a:rPr lang="en-GB" b="1" dirty="0">
                <a:solidFill>
                  <a:srgbClr val="00B050"/>
                </a:solidFill>
              </a:rPr>
              <a:t>i</a:t>
            </a:r>
            <a:r>
              <a:rPr lang="en-GB" b="1" dirty="0" smtClean="0">
                <a:solidFill>
                  <a:srgbClr val="00B050"/>
                </a:solidFill>
              </a:rPr>
              <a:t>s nearly always +</a:t>
            </a:r>
            <a:r>
              <a:rPr lang="en-GB" b="1" dirty="0" err="1" smtClean="0">
                <a:solidFill>
                  <a:srgbClr val="00B050"/>
                </a:solidFill>
              </a:rPr>
              <a:t>ve</a:t>
            </a:r>
            <a:r>
              <a:rPr lang="en-GB" b="1" dirty="0" smtClean="0">
                <a:solidFill>
                  <a:srgbClr val="00B050"/>
                </a:solidFill>
              </a:rPr>
              <a:t> !!!!</a:t>
            </a:r>
          </a:p>
          <a:p>
            <a:endParaRPr lang="en-GB" b="1" dirty="0">
              <a:solidFill>
                <a:srgbClr val="00B050"/>
              </a:solidFill>
            </a:endParaRPr>
          </a:p>
          <a:p>
            <a:r>
              <a:rPr lang="en-GB" b="1" i="1" dirty="0" smtClean="0"/>
              <a:t>………..One </a:t>
            </a:r>
            <a:r>
              <a:rPr lang="en-GB" b="1" i="1" dirty="0" smtClean="0"/>
              <a:t>that you are excited about!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 smtClean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3876518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143000"/>
            <a:ext cx="716450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What makes a “Good Proposal”?</a:t>
            </a:r>
          </a:p>
          <a:p>
            <a:pPr algn="ctr"/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Personal </a:t>
            </a:r>
            <a:r>
              <a:rPr lang="en-GB" dirty="0" smtClean="0"/>
              <a:t>aims and research objectives clearly stated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Context - Introduction </a:t>
            </a:r>
            <a:r>
              <a:rPr lang="en-GB" dirty="0" smtClean="0"/>
              <a:t>demonstrates good understanding of the fundamental multidisciplinary </a:t>
            </a:r>
            <a:r>
              <a:rPr lang="en-GB" dirty="0" smtClean="0"/>
              <a:t>science, its status and what potentially your contribution will add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Robust “plan” to achieve in 6 weeks</a:t>
            </a:r>
          </a:p>
          <a:p>
            <a:endParaRPr lang="en-GB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dirty="0" smtClean="0"/>
              <a:t>Key stages or milestones well defined</a:t>
            </a:r>
            <a:endParaRPr lang="en-GB" dirty="0"/>
          </a:p>
          <a:p>
            <a:endParaRPr lang="en-GB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dirty="0" smtClean="0"/>
              <a:t>Quantified</a:t>
            </a:r>
            <a:r>
              <a:rPr lang="en-GB" dirty="0" smtClean="0"/>
              <a:t>, Realistic timeframe with contingency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i="1" dirty="0" smtClean="0"/>
              <a:t>Recognises risks to both getting results and ability to analyse </a:t>
            </a:r>
            <a:r>
              <a:rPr lang="en-GB" b="1" i="1" dirty="0" smtClean="0"/>
              <a:t>&amp; make sense of them</a:t>
            </a:r>
            <a:endParaRPr lang="en-GB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 smtClean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2056095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1191" y="914400"/>
            <a:ext cx="893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b="1" dirty="0" smtClean="0"/>
              <a:t>How we will select successful candidates based on Proposal Form &amp; Interview?</a:t>
            </a:r>
            <a:endParaRPr lang="en-GB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3006988"/>
            <a:ext cx="99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50% Based on Proposal Form</a:t>
            </a:r>
            <a:endParaRPr lang="en-GB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" y="464820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50% Based on Interview</a:t>
            </a:r>
            <a:endParaRPr lang="en-GB" sz="1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18390"/>
            <a:ext cx="6774536" cy="50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990600"/>
            <a:ext cx="716450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Common pitfalls when doing projects based on interns experience to date!</a:t>
            </a:r>
            <a:endParaRPr lang="en-GB" sz="2800" b="1" dirty="0" smtClean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Insufficient linkage between the blue sky objective and the work being undertaken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Getting too bogged down with solving one particular issue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Not sticking to the plan</a:t>
            </a:r>
            <a:endParaRPr lang="en-GB" dirty="0" smtClean="0"/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Not getting help (as soon as you need it)</a:t>
            </a:r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Not taking sufficient time to think, discuss with others &amp; analyse data/ results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i="1" dirty="0" smtClean="0"/>
              <a:t>We don’t know what we don’t know until its too late!</a:t>
            </a:r>
            <a:endParaRPr lang="en-GB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 smtClean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1414024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219200"/>
            <a:ext cx="716450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Overview</a:t>
            </a:r>
          </a:p>
          <a:p>
            <a:pPr algn="ctr"/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Background, Ethos and aims of the JGD 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Value of internships to the undergraduate/ graduate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Employer’s view of an internship – CV or interview</a:t>
            </a:r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What are “Good Projects”?</a:t>
            </a:r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What </a:t>
            </a:r>
            <a:r>
              <a:rPr lang="en-GB" dirty="0"/>
              <a:t>makes a good proposal</a:t>
            </a:r>
            <a:r>
              <a:rPr lang="en-GB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Selection Process</a:t>
            </a:r>
            <a:endParaRPr lang="en-GB" dirty="0"/>
          </a:p>
          <a:p>
            <a:pPr marL="1257300" lvl="2" indent="-342900">
              <a:buFont typeface="Wingdings" panose="05000000000000000000" pitchFamily="2" charset="2"/>
              <a:buChar char="v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113047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17261" y="6316485"/>
            <a:ext cx="2133600" cy="323850"/>
          </a:xfrm>
        </p:spPr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5388" y="1219200"/>
            <a:ext cx="716450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My Background</a:t>
            </a:r>
            <a:endParaRPr lang="en-GB" sz="2800" b="1" dirty="0" smtClean="0"/>
          </a:p>
          <a:p>
            <a:pPr algn="ctr"/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PhD in Chemical Engineering at Exeter, Research Assistant position sponsored by ECC</a:t>
            </a:r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 smtClean="0"/>
              <a:t>Didn’t</a:t>
            </a:r>
            <a:r>
              <a:rPr lang="en-GB" dirty="0" smtClean="0"/>
              <a:t> do research as a career but would not have missed the experience for anything!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30 year career in oil and gas</a:t>
            </a:r>
            <a:endParaRPr lang="en-GB" dirty="0" smtClean="0"/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Petroleum Engineering, Economics, Commercial, General Management, Audit &amp; Risk Management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Netherlands, Ukraine, India, Indonesia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i="1" dirty="0" smtClean="0"/>
              <a:t>I Want to give back to the University &amp; encourage new generations of students to consider research</a:t>
            </a:r>
            <a:endParaRPr lang="en-GB" b="1" i="1" dirty="0" smtClean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  <p:pic>
        <p:nvPicPr>
          <p:cNvPr id="6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2" y="1219200"/>
            <a:ext cx="1889793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24600" y="2438400"/>
            <a:ext cx="1784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1979 - 1983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0" y="3600151"/>
            <a:ext cx="756235" cy="922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05" y="3249533"/>
            <a:ext cx="1284514" cy="1123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3" y="3501614"/>
            <a:ext cx="1635035" cy="922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" y="4761189"/>
            <a:ext cx="1158321" cy="7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7094" r="10465" b="12388"/>
          <a:stretch/>
        </p:blipFill>
        <p:spPr>
          <a:xfrm>
            <a:off x="2133600" y="856942"/>
            <a:ext cx="5012183" cy="3619910"/>
          </a:xfrm>
          <a:prstGeom prst="rect">
            <a:avLst/>
          </a:prstGeom>
        </p:spPr>
      </p:pic>
      <p:sp>
        <p:nvSpPr>
          <p:cNvPr id="6" name="AutoShape 2" descr="Photo of Prof Tom Davies"/>
          <p:cNvSpPr>
            <a:spLocks noChangeAspect="1" noChangeArrowheads="1"/>
          </p:cNvSpPr>
          <p:nvPr/>
        </p:nvSpPr>
        <p:spPr bwMode="auto">
          <a:xfrm>
            <a:off x="304800" y="1047750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83" y="3479594"/>
            <a:ext cx="20955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93" y="3898291"/>
            <a:ext cx="2971800" cy="2461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3342" y="5893653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Barry Grime (ECLP Engineering Director)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584648"/>
            <a:ext cx="1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subject of Mick Jackson’s PhD:</a:t>
            </a:r>
          </a:p>
          <a:p>
            <a:endParaRPr lang="en-GB" sz="1200" dirty="0"/>
          </a:p>
          <a:p>
            <a:r>
              <a:rPr lang="en-GB" sz="1200" dirty="0" smtClean="0"/>
              <a:t>Hydraulic </a:t>
            </a:r>
            <a:r>
              <a:rPr lang="en-GB" sz="1200" dirty="0" smtClean="0"/>
              <a:t>Mining of China Clay at ECC Ltd Pit in St Austell, Cornwall.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639329" y="4852116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Prof Tom Davies</a:t>
            </a:r>
          </a:p>
          <a:p>
            <a:r>
              <a:rPr lang="en-GB" sz="1200" dirty="0" smtClean="0"/>
              <a:t>(PhD Supervisor)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539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36728" y="-203127"/>
            <a:ext cx="4343400" cy="7188055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6728" y="5593081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Specifically the two-phase (water &amp; air) characteristics of large scale, high pressure, water jets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0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90799" y="-485800"/>
            <a:ext cx="4514806" cy="7772403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569291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Whilst the jets begin as solid bars of water they rapidly break up into packets (photos under strobe)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7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219200"/>
            <a:ext cx="716450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Ethos and Aims</a:t>
            </a:r>
          </a:p>
          <a:p>
            <a:pPr algn="ctr"/>
            <a:endParaRPr lang="en-GB" dirty="0"/>
          </a:p>
          <a:p>
            <a:pPr algn="ctr"/>
            <a:r>
              <a:rPr lang="en-GB" u="sng" dirty="0" smtClean="0"/>
              <a:t>Ethos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Collaboration between University &amp; 3</a:t>
            </a:r>
            <a:r>
              <a:rPr lang="en-GB" baseline="30000" dirty="0" smtClean="0"/>
              <a:t>rd</a:t>
            </a:r>
            <a:r>
              <a:rPr lang="en-GB" dirty="0" smtClean="0"/>
              <a:t> Parties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Multi-Disciplinary, “Joined-up Thinking”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Use of technology for the benefit of mankind &amp; </a:t>
            </a:r>
            <a:r>
              <a:rPr lang="en-GB" dirty="0" smtClean="0"/>
              <a:t>the planet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algn="ctr"/>
            <a:r>
              <a:rPr lang="en-GB" u="sng" dirty="0" smtClean="0"/>
              <a:t>Aims</a:t>
            </a:r>
            <a:endParaRPr lang="en-GB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Opportunity to gain real insight &amp; </a:t>
            </a:r>
            <a:r>
              <a:rPr lang="en-GB" dirty="0" smtClean="0"/>
              <a:t>experience of projects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Opportunity to demonstrate ability to make a difference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i="1" dirty="0" smtClean="0"/>
              <a:t>To Inspire </a:t>
            </a:r>
            <a:r>
              <a:rPr lang="en-GB" b="1" i="1" dirty="0" smtClean="0"/>
              <a:t>students to think about research!</a:t>
            </a:r>
            <a:endParaRPr lang="en-GB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lvl="1"/>
            <a:endParaRPr lang="en-GB" dirty="0" smtClean="0"/>
          </a:p>
          <a:p>
            <a:pPr marL="1257300" lvl="2" indent="-342900">
              <a:buFont typeface="Wingdings" panose="05000000000000000000" pitchFamily="2" charset="2"/>
              <a:buChar char="v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2852393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066800"/>
            <a:ext cx="716450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History of the JGD awards</a:t>
            </a:r>
          </a:p>
          <a:p>
            <a:pPr algn="ctr"/>
            <a:endParaRPr lang="en-GB" sz="2800" b="1" dirty="0"/>
          </a:p>
          <a:p>
            <a:pPr algn="ctr"/>
            <a:r>
              <a:rPr lang="en-GB" b="1" dirty="0" smtClean="0"/>
              <a:t>Open to College of Engineering, Maths &amp; Physical Sciences and generally targeted at students finishing their second year.</a:t>
            </a:r>
          </a:p>
          <a:p>
            <a:pPr algn="ctr"/>
            <a:endParaRPr lang="en-GB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2018  - 1 / 2 students - Biology,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2019  - 2 students – Biomed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2020  - 5 students – </a:t>
            </a:r>
            <a:r>
              <a:rPr lang="en-GB" dirty="0" smtClean="0"/>
              <a:t>G</a:t>
            </a:r>
            <a:r>
              <a:rPr lang="en-GB" dirty="0" smtClean="0"/>
              <a:t>eology x2, Mining Geology, Biology, Biomed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b="1" i="1" dirty="0" smtClean="0"/>
              <a:t>2021 – 4 awards available – 2 x Penryn, 2 x Streatham</a:t>
            </a:r>
            <a:endParaRPr lang="en-GB" b="1" i="1" dirty="0" smtClean="0"/>
          </a:p>
          <a:p>
            <a:pPr lvl="1"/>
            <a:endParaRPr lang="en-GB" dirty="0" smtClean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4031785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AC58F-C60E-4784-A13A-4012872057B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990600"/>
            <a:ext cx="716450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Students &amp; Project titles</a:t>
            </a:r>
          </a:p>
          <a:p>
            <a:pPr algn="ctr"/>
            <a:endParaRPr lang="en-GB" sz="1000" b="1" dirty="0" smtClean="0"/>
          </a:p>
          <a:p>
            <a:pPr algn="ctr"/>
            <a:r>
              <a:rPr lang="en-GB" sz="1600" b="1" dirty="0" smtClean="0"/>
              <a:t>2018</a:t>
            </a:r>
          </a:p>
          <a:p>
            <a:r>
              <a:rPr lang="en-GB" sz="1200" b="1" dirty="0" smtClean="0"/>
              <a:t>Natalie Cotterell – Investigating formin4 activity related to MAMP &amp; DAMP responses</a:t>
            </a:r>
          </a:p>
          <a:p>
            <a:endParaRPr lang="en-GB" sz="1200" b="1" dirty="0"/>
          </a:p>
          <a:p>
            <a:r>
              <a:rPr lang="en-GB" sz="1200" b="1" dirty="0" smtClean="0"/>
              <a:t>Saskia Sherwood – The impact of Faraday waves on movement patterns of micro-plastics</a:t>
            </a:r>
          </a:p>
          <a:p>
            <a:endParaRPr lang="en-GB" sz="1200" b="1" dirty="0"/>
          </a:p>
          <a:p>
            <a:pPr algn="ctr"/>
            <a:r>
              <a:rPr lang="en-GB" sz="1600" b="1" dirty="0" smtClean="0"/>
              <a:t>2019</a:t>
            </a:r>
          </a:p>
          <a:p>
            <a:r>
              <a:rPr lang="en-GB" sz="1200" b="1" dirty="0" smtClean="0"/>
              <a:t>Alice Franklin – Developing Deep Raman Spectroscopy for in vivo mouse studies of Alzheimer's disease</a:t>
            </a:r>
          </a:p>
          <a:p>
            <a:endParaRPr lang="en-GB" sz="1200" b="1" dirty="0"/>
          </a:p>
          <a:p>
            <a:r>
              <a:rPr lang="en-GB" sz="1200" b="1" dirty="0" smtClean="0"/>
              <a:t>Jay Acharya – Raman </a:t>
            </a:r>
            <a:r>
              <a:rPr lang="en-GB" sz="1200" b="1" dirty="0"/>
              <a:t>I</a:t>
            </a:r>
            <a:r>
              <a:rPr lang="en-GB" sz="1200" b="1" dirty="0" smtClean="0"/>
              <a:t>maging Agents for use in Biomedical Diagnostics</a:t>
            </a:r>
          </a:p>
          <a:p>
            <a:endParaRPr lang="en-GB" sz="1200" b="1" dirty="0"/>
          </a:p>
          <a:p>
            <a:pPr algn="ctr"/>
            <a:r>
              <a:rPr lang="en-GB" sz="1600" b="1" dirty="0" smtClean="0"/>
              <a:t>2020</a:t>
            </a:r>
          </a:p>
          <a:p>
            <a:r>
              <a:rPr lang="en-GB" sz="1200" b="1" dirty="0" smtClean="0"/>
              <a:t>James Harvey – The potential for European Antimony production from historic data and known small deposits of economic potential</a:t>
            </a:r>
          </a:p>
          <a:p>
            <a:endParaRPr lang="en-GB" sz="1200" b="1" dirty="0"/>
          </a:p>
          <a:p>
            <a:r>
              <a:rPr lang="en-GB" sz="1200" b="1" dirty="0" smtClean="0"/>
              <a:t>Eira James – constraining the age of the Hettangian Stage using </a:t>
            </a:r>
            <a:r>
              <a:rPr lang="en-GB" sz="1200" b="1" dirty="0" err="1" smtClean="0"/>
              <a:t>cyclo</a:t>
            </a:r>
            <a:r>
              <a:rPr lang="en-GB" sz="1200" b="1" dirty="0" smtClean="0"/>
              <a:t>-stratigraphy and sequence stratigraphy from the </a:t>
            </a:r>
            <a:r>
              <a:rPr lang="en-GB" sz="1200" b="1" dirty="0" err="1" smtClean="0"/>
              <a:t>Wilkesley</a:t>
            </a:r>
            <a:r>
              <a:rPr lang="en-GB" sz="1200" b="1" dirty="0" smtClean="0"/>
              <a:t> Borehole, Cheshire, UK</a:t>
            </a:r>
          </a:p>
          <a:p>
            <a:endParaRPr lang="en-GB" sz="1200" b="1" dirty="0"/>
          </a:p>
          <a:p>
            <a:r>
              <a:rPr lang="en-GB" sz="1200" b="1" dirty="0" smtClean="0"/>
              <a:t>Alex Blackwell – Benthic foraminiferal ecology in the Bering sea during the mid Pleistocene Transition</a:t>
            </a:r>
          </a:p>
          <a:p>
            <a:endParaRPr lang="en-GB" sz="1200" b="1" dirty="0" smtClean="0"/>
          </a:p>
          <a:p>
            <a:r>
              <a:rPr lang="en-GB" sz="1200" b="1" dirty="0" smtClean="0"/>
              <a:t>Jim O’Connell – Identifying how </a:t>
            </a:r>
            <a:r>
              <a:rPr lang="en-GB" sz="1200" b="1" dirty="0" err="1" smtClean="0"/>
              <a:t>uniflagellate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Chamydomanas</a:t>
            </a:r>
            <a:r>
              <a:rPr lang="en-GB" sz="1200" b="1" dirty="0" smtClean="0"/>
              <a:t> trajectories differ on a cellular level</a:t>
            </a:r>
          </a:p>
          <a:p>
            <a:endParaRPr lang="en-GB" sz="1200" b="1" dirty="0"/>
          </a:p>
          <a:p>
            <a:r>
              <a:rPr lang="en-GB" sz="1200" b="1" dirty="0" smtClean="0"/>
              <a:t>Elise Hobson – Investigating the anisotropic structural properties of bone on a micro-scale using Raman microscopy</a:t>
            </a:r>
            <a:endParaRPr lang="en-GB" sz="1200" b="1" dirty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685800" y="152400"/>
            <a:ext cx="708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kern="0" dirty="0" smtClean="0">
                <a:solidFill>
                  <a:schemeClr val="bg1"/>
                </a:solidFill>
              </a:rPr>
              <a:t>Exeter University - Internship Meeting</a:t>
            </a:r>
          </a:p>
        </p:txBody>
      </p:sp>
    </p:spTree>
    <p:extLst>
      <p:ext uri="{BB962C8B-B14F-4D97-AF65-F5344CB8AC3E}">
        <p14:creationId xmlns:p14="http://schemas.microsoft.com/office/powerpoint/2010/main" val="412712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Fals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C:\Users\Iain Blair\Documents\TurningPoint\Sessions\Backup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LUIDIAENABLED" val="False"/>
  <p:tag name="TASKPANEKEY" val="751a323d-b887-44ff-9b06-32110b39638c"/>
  <p:tag name="TPFULLVERSION" val="4.3.2.117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22891</TotalTime>
  <Words>1140</Words>
  <Application>Microsoft Office PowerPoint</Application>
  <PresentationFormat>On-screen Show (4:3)</PresentationFormat>
  <Paragraphs>222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Risk-Aware Asset Management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Mick Jackson</dc:creator>
  <cp:lastModifiedBy>Mick Jackson</cp:lastModifiedBy>
  <cp:revision>1316</cp:revision>
  <cp:lastPrinted>2014-06-16T13:40:55Z</cp:lastPrinted>
  <dcterms:created xsi:type="dcterms:W3CDTF">2011-05-06T06:58:07Z</dcterms:created>
  <dcterms:modified xsi:type="dcterms:W3CDTF">2021-06-10T09:13:38Z</dcterms:modified>
  <cp:version>1</cp:version>
</cp:coreProperties>
</file>